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handoutMasterIdLst>
    <p:handoutMasterId r:id="rId21"/>
  </p:handoutMasterIdLst>
  <p:sldIdLst>
    <p:sldId id="286" r:id="rId2"/>
    <p:sldId id="310" r:id="rId3"/>
    <p:sldId id="311" r:id="rId4"/>
    <p:sldId id="312" r:id="rId5"/>
    <p:sldId id="313" r:id="rId6"/>
    <p:sldId id="314" r:id="rId7"/>
    <p:sldId id="315" r:id="rId8"/>
    <p:sldId id="316" r:id="rId9"/>
    <p:sldId id="317" r:id="rId10"/>
    <p:sldId id="318" r:id="rId11"/>
    <p:sldId id="319" r:id="rId12"/>
    <p:sldId id="321" r:id="rId13"/>
    <p:sldId id="274" r:id="rId14"/>
    <p:sldId id="276" r:id="rId15"/>
    <p:sldId id="277" r:id="rId16"/>
    <p:sldId id="275" r:id="rId17"/>
    <p:sldId id="278" r:id="rId18"/>
    <p:sldId id="322" r:id="rId19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galloway2715@gmail.com" initials="m" lastIdx="1" clrIdx="0">
    <p:extLst>
      <p:ext uri="{19B8F6BF-5375-455C-9EA6-DF929625EA0E}">
        <p15:presenceInfo xmlns:p15="http://schemas.microsoft.com/office/powerpoint/2012/main" userId="dc0b1c28089faa8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BC12D6A-7109-84E8-3055-09D3CE739A1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(314)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E0B696-1387-D708-0792-FD60E62CDE4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6/22/2022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7FD0FC-DA78-DB43-8DD6-49BF79EFA7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846BC4-C467-BDBB-39ED-D89F8391935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8E3EA3A5-2A0C-4C4D-A092-0A7CB904235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93863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Class – The Life Of Christ (314)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6/22/2022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FB15EB35-9043-412E-839D-0D4C1127B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28952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8C78C4-33BC-4730-B82D-6408FEBCAB66}" type="datetime1">
              <a:rPr lang="en-US" smtClean="0"/>
              <a:pPr/>
              <a:t>6/23/2022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BBBBBB4-4022-427B-9D6F-D8642599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940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1F19-38BB-4C5A-A065-43862892B394}" type="datetime1">
              <a:rPr lang="en-US" smtClean="0">
                <a:solidFill>
                  <a:prstClr val="black"/>
                </a:solidFill>
              </a:rPr>
              <a:pPr/>
              <a:t>6/23/2022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814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7041-E503-40F5-9775-5962F9795F2E}" type="datetime1">
              <a:rPr lang="en-US" smtClean="0">
                <a:solidFill>
                  <a:prstClr val="black"/>
                </a:solidFill>
              </a:rPr>
              <a:pPr/>
              <a:t>6/23/2022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224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B6330-D8DA-43C1-B4F9-B4DD4149E6BA}" type="datetime1">
              <a:rPr lang="en-US" smtClean="0">
                <a:solidFill>
                  <a:prstClr val="black"/>
                </a:solidFill>
              </a:rPr>
              <a:pPr/>
              <a:t>6/23/2022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5308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1AE74-005F-4F64-9A5A-32B8A61DB5BF}" type="datetime1">
              <a:rPr lang="en-US" smtClean="0">
                <a:solidFill>
                  <a:prstClr val="white"/>
                </a:solidFill>
              </a:rPr>
              <a:pPr/>
              <a:t>6/23/2022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3960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0AC0-6A44-4376-B2E1-2173DF260023}" type="datetime1">
              <a:rPr lang="en-US" smtClean="0">
                <a:solidFill>
                  <a:prstClr val="white"/>
                </a:solidFill>
              </a:rPr>
              <a:pPr/>
              <a:t>6/23/2022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63832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2A05-7120-49B7-921B-384341A47822}" type="datetime1">
              <a:rPr lang="en-US" smtClean="0">
                <a:solidFill>
                  <a:prstClr val="black"/>
                </a:solidFill>
              </a:rPr>
              <a:pPr/>
              <a:t>6/23/2022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2586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6CEA-55BF-4CC1-AFBA-9A0696F20DEC}" type="datetime1">
              <a:rPr lang="en-US" smtClean="0">
                <a:solidFill>
                  <a:prstClr val="white"/>
                </a:solidFill>
              </a:rPr>
              <a:pPr/>
              <a:t>6/23/2022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033844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25E2-2BC5-4EE7-B9F3-322F69954255}" type="datetime1">
              <a:rPr lang="en-US" smtClean="0">
                <a:solidFill>
                  <a:prstClr val="black"/>
                </a:solidFill>
              </a:rPr>
              <a:pPr/>
              <a:t>6/23/2022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177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A9488F12-AA44-45C9-A74F-7EABA3E501E7}" type="datetime1">
              <a:rPr lang="en-US" smtClean="0">
                <a:solidFill>
                  <a:prstClr val="black"/>
                </a:solidFill>
              </a:rPr>
              <a:pPr/>
              <a:t>6/23/2022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7408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88582F0-B801-47D6-A2C8-32139EFEE850}" type="datetime1">
              <a:rPr lang="en-US" smtClean="0">
                <a:solidFill>
                  <a:prstClr val="white"/>
                </a:solidFill>
              </a:rPr>
              <a:pPr/>
              <a:t>6/23/2022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BBBBBB4-4022-427B-9D6F-D8642599F70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4167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AF18826-39AC-4515-B84B-B6904E71C265}" type="datetime1">
              <a:rPr lang="en-US" smtClean="0">
                <a:solidFill>
                  <a:prstClr val="black"/>
                </a:solidFill>
              </a:rPr>
              <a:pPr/>
              <a:t>6/23/2022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820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9780" y="2012702"/>
            <a:ext cx="7772400" cy="156966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The Last Week </a:t>
            </a:r>
            <a:br>
              <a:rPr lang="en-US" dirty="0">
                <a:solidFill>
                  <a:schemeClr val="tx1"/>
                </a:solidFill>
                <a:effectLst/>
              </a:rPr>
            </a:br>
            <a:r>
              <a:rPr lang="en-US" dirty="0">
                <a:solidFill>
                  <a:schemeClr val="tx1"/>
                </a:solidFill>
                <a:effectLst/>
              </a:rPr>
              <a:t>Of Jesus’ Life (Tuesday)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280" y="3886200"/>
            <a:ext cx="8915400" cy="97462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 Day Of Controversy</a:t>
            </a:r>
          </a:p>
          <a:p>
            <a:r>
              <a:rPr lang="en-US" dirty="0">
                <a:solidFill>
                  <a:schemeClr val="tx1"/>
                </a:solidFill>
              </a:rPr>
              <a:t>Matthew 22:15-33; Mark 12:13-27; Luke 20:19-40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985079-9AB1-BEF3-5EEF-66460FE3FA67}"/>
              </a:ext>
            </a:extLst>
          </p:cNvPr>
          <p:cNvSpPr txBox="1"/>
          <p:nvPr/>
        </p:nvSpPr>
        <p:spPr>
          <a:xfrm>
            <a:off x="3202073" y="5942638"/>
            <a:ext cx="29995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Sans Unicode"/>
                <a:ea typeface="+mn-ea"/>
                <a:cs typeface="+mn-cs"/>
              </a:rPr>
              <a:t>June 22, 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0968" y="381000"/>
            <a:ext cx="8882064" cy="6309420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dirty="0"/>
              <a:t>Matthew 7:28, </a:t>
            </a:r>
            <a:r>
              <a:rPr lang="en-US" sz="2400" i="1" dirty="0"/>
              <a:t>“And it came to pass, when Jesus had finished these words, the multitudes were </a:t>
            </a:r>
            <a:r>
              <a:rPr lang="en-US" sz="2400" b="1" i="1" dirty="0"/>
              <a:t>astonished</a:t>
            </a:r>
            <a:r>
              <a:rPr lang="en-US" sz="2400" i="1" dirty="0"/>
              <a:t> </a:t>
            </a:r>
            <a:r>
              <a:rPr lang="en-US" sz="2400" i="1" u="sng" dirty="0"/>
              <a:t>at his teaching</a:t>
            </a:r>
            <a:r>
              <a:rPr lang="en-US" sz="2400" i="1" dirty="0"/>
              <a:t>”</a:t>
            </a:r>
          </a:p>
          <a:p>
            <a:pPr>
              <a:buNone/>
            </a:pPr>
            <a:endParaRPr lang="en-US" sz="2400" i="1" dirty="0"/>
          </a:p>
          <a:p>
            <a:pPr>
              <a:buNone/>
            </a:pPr>
            <a:r>
              <a:rPr lang="en-US" sz="2400" dirty="0"/>
              <a:t>Matthew 13:54, </a:t>
            </a:r>
            <a:r>
              <a:rPr lang="en-US" sz="2400" i="1" dirty="0"/>
              <a:t>“And coming into his own country </a:t>
            </a:r>
            <a:r>
              <a:rPr lang="en-US" sz="2400" i="1" u="sng" dirty="0"/>
              <a:t>he taught them in their synagogue</a:t>
            </a:r>
            <a:r>
              <a:rPr lang="en-US" sz="2400" i="1" dirty="0"/>
              <a:t>, insomuch that they were </a:t>
            </a:r>
            <a:r>
              <a:rPr lang="en-US" sz="2400" b="1" i="1" dirty="0"/>
              <a:t>astonished</a:t>
            </a:r>
            <a:r>
              <a:rPr lang="en-US" sz="2400" i="1" dirty="0"/>
              <a:t>, and said, Whence hath this man this wisdom, and these mighty works?”</a:t>
            </a:r>
          </a:p>
          <a:p>
            <a:pPr>
              <a:buNone/>
            </a:pPr>
            <a:endParaRPr lang="en-US" sz="2400" i="1" dirty="0"/>
          </a:p>
          <a:p>
            <a:pPr>
              <a:buNone/>
            </a:pPr>
            <a:r>
              <a:rPr lang="en-US" sz="2400" dirty="0"/>
              <a:t>Matthew19:25, </a:t>
            </a:r>
            <a:r>
              <a:rPr lang="en-US" sz="2400" i="1" dirty="0"/>
              <a:t>“And </a:t>
            </a:r>
            <a:r>
              <a:rPr lang="en-US" sz="2400" i="1" u="sng" dirty="0"/>
              <a:t>when the disciples heard it</a:t>
            </a:r>
            <a:r>
              <a:rPr lang="en-US" sz="2400" i="1" dirty="0"/>
              <a:t>, they were </a:t>
            </a:r>
            <a:r>
              <a:rPr lang="en-US" sz="2400" b="1" i="1" dirty="0"/>
              <a:t>astonished</a:t>
            </a:r>
            <a:r>
              <a:rPr lang="en-US" sz="2400" i="1" dirty="0"/>
              <a:t> exceedingly, saying, Who then can be saved?”</a:t>
            </a:r>
          </a:p>
          <a:p>
            <a:pPr marL="109728" indent="0">
              <a:buNone/>
            </a:pPr>
            <a:endParaRPr lang="en-US" sz="2400" i="1" dirty="0"/>
          </a:p>
          <a:p>
            <a:pPr>
              <a:buNone/>
            </a:pPr>
            <a:r>
              <a:rPr lang="en-US" sz="2400" dirty="0"/>
              <a:t>Mark 1:22, </a:t>
            </a:r>
            <a:r>
              <a:rPr lang="en-US" sz="2400" i="1" dirty="0"/>
              <a:t>“And they were </a:t>
            </a:r>
            <a:r>
              <a:rPr lang="en-US" sz="2400" b="1" i="1" dirty="0"/>
              <a:t>astonished</a:t>
            </a:r>
            <a:r>
              <a:rPr lang="en-US" sz="2400" i="1" dirty="0"/>
              <a:t> </a:t>
            </a:r>
            <a:r>
              <a:rPr lang="en-US" sz="2400" i="1" u="sng" dirty="0"/>
              <a:t>at his teaching</a:t>
            </a:r>
            <a:r>
              <a:rPr lang="en-US" sz="2400" i="1" dirty="0"/>
              <a:t>: For he taught them as having authority, and not as the scribes.”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0968" y="381000"/>
            <a:ext cx="8882064" cy="5755422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300" dirty="0"/>
              <a:t>Mark 6:2, </a:t>
            </a:r>
            <a:r>
              <a:rPr lang="en-US" sz="2300" i="1" dirty="0"/>
              <a:t>“And when the sabbath was come, </a:t>
            </a:r>
            <a:r>
              <a:rPr lang="en-US" sz="2300" i="1" u="sng" dirty="0"/>
              <a:t>he began to teach</a:t>
            </a:r>
            <a:r>
              <a:rPr lang="en-US" sz="2300" i="1" dirty="0"/>
              <a:t> in the synagogue: and many hearing him were </a:t>
            </a:r>
            <a:r>
              <a:rPr lang="en-US" sz="2300" b="1" i="1" dirty="0"/>
              <a:t>astonished</a:t>
            </a:r>
            <a:r>
              <a:rPr lang="en-US" sz="2300" i="1" dirty="0"/>
              <a:t>, saying, Whence hath this man these things? and, What is the wisdom that is given unto this man, and (what mean) such mighty works wrought by his hands?”</a:t>
            </a:r>
          </a:p>
          <a:p>
            <a:pPr>
              <a:spcBef>
                <a:spcPts val="0"/>
              </a:spcBef>
              <a:buNone/>
            </a:pPr>
            <a:endParaRPr lang="en-US" sz="2300" i="1" dirty="0"/>
          </a:p>
          <a:p>
            <a:pPr>
              <a:spcBef>
                <a:spcPts val="0"/>
              </a:spcBef>
              <a:buNone/>
            </a:pPr>
            <a:r>
              <a:rPr lang="en-US" sz="2300" dirty="0"/>
              <a:t>Mark 7:37, </a:t>
            </a:r>
            <a:r>
              <a:rPr lang="en-US" sz="2300" i="1" dirty="0"/>
              <a:t>“And they were beyond measure </a:t>
            </a:r>
            <a:r>
              <a:rPr lang="en-US" sz="2300" b="1" i="1" dirty="0"/>
              <a:t>astonished</a:t>
            </a:r>
            <a:r>
              <a:rPr lang="en-US" sz="2300" i="1" dirty="0"/>
              <a:t>, saying, He hath done all things well; </a:t>
            </a:r>
            <a:r>
              <a:rPr lang="en-US" sz="2300" i="1" u="sng" dirty="0"/>
              <a:t>he maketh even the deaf to hear, and the dumb to speak</a:t>
            </a:r>
            <a:r>
              <a:rPr lang="en-US" sz="2300" i="1" dirty="0"/>
              <a:t>.”</a:t>
            </a:r>
          </a:p>
          <a:p>
            <a:pPr>
              <a:spcBef>
                <a:spcPts val="0"/>
              </a:spcBef>
              <a:buNone/>
            </a:pPr>
            <a:endParaRPr lang="en-US" sz="2300" i="1" dirty="0"/>
          </a:p>
          <a:p>
            <a:pPr>
              <a:spcBef>
                <a:spcPts val="0"/>
              </a:spcBef>
              <a:buNone/>
            </a:pPr>
            <a:r>
              <a:rPr lang="en-US" sz="2300" dirty="0"/>
              <a:t>Mark 11:18, </a:t>
            </a:r>
            <a:r>
              <a:rPr lang="en-US" sz="2300" i="1" dirty="0"/>
              <a:t>“And the chief priests and the scribes </a:t>
            </a:r>
            <a:r>
              <a:rPr lang="en-US" sz="2300" i="1" u="sng" dirty="0"/>
              <a:t>heard it</a:t>
            </a:r>
            <a:r>
              <a:rPr lang="en-US" sz="2300" i="1" dirty="0"/>
              <a:t>, and sought how they might destroy him: for they feared him, for all the multitude was </a:t>
            </a:r>
            <a:r>
              <a:rPr lang="en-US" sz="2300" b="1" i="1" dirty="0"/>
              <a:t>astonished</a:t>
            </a:r>
            <a:r>
              <a:rPr lang="en-US" sz="2300" i="1" dirty="0"/>
              <a:t> </a:t>
            </a:r>
            <a:r>
              <a:rPr lang="en-US" sz="2300" i="1" u="sng" dirty="0"/>
              <a:t>at his teaching</a:t>
            </a:r>
            <a:r>
              <a:rPr lang="en-US" sz="2300" i="1" dirty="0"/>
              <a:t>.”</a:t>
            </a:r>
          </a:p>
          <a:p>
            <a:pPr marL="109728" indent="0">
              <a:spcBef>
                <a:spcPts val="0"/>
              </a:spcBef>
              <a:buNone/>
            </a:pPr>
            <a:endParaRPr lang="en-US" sz="2300" i="1" dirty="0"/>
          </a:p>
          <a:p>
            <a:pPr>
              <a:spcBef>
                <a:spcPts val="0"/>
              </a:spcBef>
              <a:buNone/>
            </a:pPr>
            <a:r>
              <a:rPr lang="en-US" sz="2300" dirty="0"/>
              <a:t>Luke 4:32, </a:t>
            </a:r>
            <a:r>
              <a:rPr lang="en-US" sz="2300" i="1" dirty="0"/>
              <a:t>“and they were </a:t>
            </a:r>
            <a:r>
              <a:rPr lang="en-US" sz="2300" b="1" i="1" dirty="0"/>
              <a:t>astonished</a:t>
            </a:r>
            <a:r>
              <a:rPr lang="en-US" sz="2300" i="1" dirty="0"/>
              <a:t> </a:t>
            </a:r>
            <a:r>
              <a:rPr lang="en-US" sz="2300" i="1" u="sng" dirty="0"/>
              <a:t>at his teaching</a:t>
            </a:r>
            <a:r>
              <a:rPr lang="en-US" sz="2300" i="1" dirty="0"/>
              <a:t>; for his word was with authority.”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000811"/>
            <a:ext cx="8839200" cy="5847755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200" b="1" dirty="0"/>
              <a:t>Jesus Taught The People.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The Pharisees and Herodians asked a question about tribute to Caesar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The Sadducees asked a question regarding the resurrection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A Lawyer (scribe) asked a question about the great commandment.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Jesus asked the Pharisees a question regarding the son of David.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Jesus pronounced 7 woes against the scribes and Pharisees.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Jesus observed a widow casting two mites into the temple treasury.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Jesus discussed with His disciples the destruction of Jerusalem and His second coming.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09281" y="343096"/>
            <a:ext cx="8382000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Tuesday – A Day Of Controversy</a:t>
            </a:r>
          </a:p>
        </p:txBody>
      </p:sp>
      <p:sp>
        <p:nvSpPr>
          <p:cNvPr id="5" name="TextBox 4"/>
          <p:cNvSpPr txBox="1"/>
          <p:nvPr/>
        </p:nvSpPr>
        <p:spPr>
          <a:xfrm rot="20478488">
            <a:off x="251280" y="2376560"/>
            <a:ext cx="8780114" cy="2062103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Matthew 22:46, 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“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And no one was able to answer him a word, neither durst any man from that day forth ask him any more questions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662541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300" b="1" dirty="0"/>
              <a:t>Jesus Taught The People.</a:t>
            </a:r>
          </a:p>
          <a:p>
            <a:r>
              <a:rPr lang="en-US" dirty="0"/>
              <a:t>Jesus pronounced 7 woes against the scribes and Pharisees.</a:t>
            </a:r>
          </a:p>
          <a:p>
            <a:r>
              <a:rPr lang="en-US" dirty="0"/>
              <a:t>Jesus observed a widow casting two mites into the temple treasury.</a:t>
            </a:r>
          </a:p>
          <a:p>
            <a:r>
              <a:rPr lang="en-US" dirty="0"/>
              <a:t>Jesus discussed with His disciples the destruction of Jerusalem and His second coming.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19491" y="484501"/>
            <a:ext cx="8328581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Tuesday – A Day Of Controversy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6215" y="1295400"/>
            <a:ext cx="9010650" cy="4411464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300" b="1" dirty="0"/>
              <a:t>Jesus Rebuked The Pharisees. Matthew 23</a:t>
            </a:r>
          </a:p>
          <a:p>
            <a:pPr>
              <a:buNone/>
            </a:pPr>
            <a:r>
              <a:rPr lang="en-US" sz="3300" i="1" dirty="0"/>
              <a:t>“Hypocrites” </a:t>
            </a:r>
            <a:r>
              <a:rPr lang="en-US" sz="3300" dirty="0"/>
              <a:t>(verses 13, 14, 15, 23, 25, 27, 29)</a:t>
            </a:r>
          </a:p>
          <a:p>
            <a:pPr>
              <a:buNone/>
            </a:pPr>
            <a:r>
              <a:rPr lang="en-US" sz="3300" i="1" dirty="0"/>
              <a:t>“Blind Guides” </a:t>
            </a:r>
            <a:r>
              <a:rPr lang="en-US" sz="3300" dirty="0"/>
              <a:t>(verses 16, 24)</a:t>
            </a:r>
          </a:p>
          <a:p>
            <a:pPr>
              <a:buNone/>
            </a:pPr>
            <a:r>
              <a:rPr lang="en-US" sz="3300" i="1" dirty="0"/>
              <a:t>“Fools and Blind” </a:t>
            </a:r>
            <a:r>
              <a:rPr lang="en-US" sz="3300" dirty="0"/>
              <a:t>(verses 17, 19, 26)</a:t>
            </a:r>
          </a:p>
          <a:p>
            <a:pPr>
              <a:buNone/>
            </a:pPr>
            <a:r>
              <a:rPr lang="en-US" sz="3300" i="1" dirty="0"/>
              <a:t>“Serpents” </a:t>
            </a:r>
            <a:r>
              <a:rPr lang="en-US" sz="3300" dirty="0"/>
              <a:t>(verse 33)</a:t>
            </a:r>
          </a:p>
          <a:p>
            <a:pPr>
              <a:buNone/>
            </a:pPr>
            <a:r>
              <a:rPr lang="en-US" sz="3300" i="1" dirty="0"/>
              <a:t>“A Generation or Offspring of Vipers” </a:t>
            </a:r>
            <a:br>
              <a:rPr lang="en-US" sz="3300" dirty="0"/>
            </a:br>
            <a:r>
              <a:rPr lang="en-US" sz="3300" dirty="0"/>
              <a:t>(verse 33)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8918" y="484501"/>
            <a:ext cx="8319155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Tuesday – A Day Of Controversy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0968" y="974889"/>
            <a:ext cx="8882064" cy="5863144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500" b="1" dirty="0"/>
              <a:t>Jesus Rebuked The Pharisees … WHY? Matthew 23</a:t>
            </a:r>
            <a:endParaRPr lang="en-US" sz="2500" dirty="0"/>
          </a:p>
          <a:p>
            <a:pPr>
              <a:spcBef>
                <a:spcPts val="0"/>
              </a:spcBef>
            </a:pPr>
            <a:r>
              <a:rPr lang="en-US" sz="2500" dirty="0"/>
              <a:t>They shut up the kingdom of heaven against others (verse 13)</a:t>
            </a:r>
          </a:p>
          <a:p>
            <a:pPr>
              <a:spcBef>
                <a:spcPts val="0"/>
              </a:spcBef>
            </a:pPr>
            <a:r>
              <a:rPr lang="en-US" sz="2500" dirty="0"/>
              <a:t>They cheated widows and made long prayers</a:t>
            </a:r>
            <a:br>
              <a:rPr lang="en-US" sz="2500" dirty="0"/>
            </a:br>
            <a:r>
              <a:rPr lang="en-US" sz="2500" dirty="0"/>
              <a:t>(verse 14)</a:t>
            </a:r>
          </a:p>
          <a:p>
            <a:pPr>
              <a:spcBef>
                <a:spcPts val="0"/>
              </a:spcBef>
            </a:pPr>
            <a:r>
              <a:rPr lang="en-US" sz="2500" dirty="0"/>
              <a:t>They searched far and wide for proselytes, then made them wicked … (verse 15)</a:t>
            </a:r>
          </a:p>
          <a:p>
            <a:pPr>
              <a:spcBef>
                <a:spcPts val="0"/>
              </a:spcBef>
            </a:pPr>
            <a:r>
              <a:rPr lang="en-US" sz="2500" dirty="0"/>
              <a:t>They made a mockery of oaths (verses 16-22)</a:t>
            </a:r>
          </a:p>
          <a:p>
            <a:pPr>
              <a:spcBef>
                <a:spcPts val="0"/>
              </a:spcBef>
            </a:pPr>
            <a:r>
              <a:rPr lang="en-US" sz="2500" dirty="0"/>
              <a:t>They tithed small items, but forgot important matters (verses 23-24)</a:t>
            </a:r>
          </a:p>
          <a:p>
            <a:pPr>
              <a:spcBef>
                <a:spcPts val="0"/>
              </a:spcBef>
            </a:pPr>
            <a:r>
              <a:rPr lang="en-US" sz="2500" dirty="0"/>
              <a:t>They appeared righteous, but inwardly were full of wickedness (verses 25-28)</a:t>
            </a:r>
          </a:p>
          <a:p>
            <a:pPr>
              <a:spcBef>
                <a:spcPts val="0"/>
              </a:spcBef>
            </a:pPr>
            <a:r>
              <a:rPr lang="en-US" sz="2500" dirty="0"/>
              <a:t>They pretended to revere the righteous dead, but actually approved those who killed them</a:t>
            </a:r>
            <a:br>
              <a:rPr lang="en-US" sz="2500" dirty="0"/>
            </a:br>
            <a:r>
              <a:rPr lang="en-US" sz="2500" dirty="0"/>
              <a:t>(verses 29-36)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1211" y="286537"/>
            <a:ext cx="8385142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Tuesday – A Day Of Controversy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555832" cy="4329390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dirty="0"/>
              <a:t>Jesus pronounced 7 woes against the scribes and Pharisees.</a:t>
            </a:r>
          </a:p>
          <a:p>
            <a:pPr marL="624078" indent="-514350">
              <a:buNone/>
            </a:pPr>
            <a:r>
              <a:rPr lang="en-US" sz="2800" dirty="0"/>
              <a:t>1. The kingdom of heaven. Matthew 23:13-14</a:t>
            </a:r>
          </a:p>
          <a:p>
            <a:pPr marL="624078" indent="-514350">
              <a:buNone/>
            </a:pPr>
            <a:r>
              <a:rPr lang="en-US" sz="2800" dirty="0"/>
              <a:t>2. Proselytes. Matthew 23:15</a:t>
            </a:r>
          </a:p>
          <a:p>
            <a:pPr marL="624078" indent="-514350">
              <a:buNone/>
            </a:pPr>
            <a:r>
              <a:rPr lang="en-US" sz="2800" dirty="0"/>
              <a:t>3. Swearing. Matthew 23:16-22</a:t>
            </a:r>
          </a:p>
          <a:p>
            <a:pPr marL="624078" indent="-514350">
              <a:buNone/>
            </a:pPr>
            <a:r>
              <a:rPr lang="en-US" sz="2800" dirty="0"/>
              <a:t>4. Tithing. Matthew 23:23-24</a:t>
            </a:r>
          </a:p>
          <a:p>
            <a:pPr marL="624078" indent="-514350">
              <a:buNone/>
            </a:pPr>
            <a:r>
              <a:rPr lang="en-US" sz="2800" dirty="0"/>
              <a:t>5. Washing. Matthew 23:25-26</a:t>
            </a:r>
          </a:p>
          <a:p>
            <a:pPr marL="624078" indent="-514350">
              <a:buNone/>
            </a:pPr>
            <a:r>
              <a:rPr lang="en-US" sz="2800" dirty="0"/>
              <a:t>6. Sepulchers. Matthew 23:27-28</a:t>
            </a:r>
          </a:p>
          <a:p>
            <a:pPr marL="624078" indent="-514350">
              <a:buNone/>
            </a:pPr>
            <a:r>
              <a:rPr lang="en-US" sz="2800" dirty="0"/>
              <a:t>7. The Prophets. Matthew 23:29-36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19492" y="484501"/>
            <a:ext cx="8338008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Tuesday – A Day Of Controversy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0968" y="1131491"/>
            <a:ext cx="8882064" cy="5701561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dirty="0"/>
              <a:t>Jesus pronounced 7 woes against the scribes and Pharisees.</a:t>
            </a:r>
          </a:p>
          <a:p>
            <a:pPr marL="624078" indent="-514350">
              <a:buNone/>
            </a:pPr>
            <a:r>
              <a:rPr lang="en-US" sz="2800" dirty="0"/>
              <a:t>When would all these things happen?</a:t>
            </a:r>
            <a:br>
              <a:rPr lang="en-US" sz="2800" dirty="0"/>
            </a:br>
            <a:r>
              <a:rPr lang="en-US" sz="2800" dirty="0"/>
              <a:t>Matthew 23:36, </a:t>
            </a:r>
            <a:r>
              <a:rPr lang="en-US" sz="2800" i="1" dirty="0"/>
              <a:t>“Verily I say unto you, All these things shall come upon </a:t>
            </a:r>
            <a:r>
              <a:rPr lang="en-US" sz="2800" i="1" u="sng" dirty="0"/>
              <a:t>this generation</a:t>
            </a:r>
            <a:r>
              <a:rPr lang="en-US" sz="2800" i="1" dirty="0"/>
              <a:t>.”</a:t>
            </a:r>
          </a:p>
          <a:p>
            <a:pPr marL="624078" indent="-514350">
              <a:buNone/>
            </a:pPr>
            <a:endParaRPr lang="en-US" sz="2800" i="1" dirty="0"/>
          </a:p>
          <a:p>
            <a:r>
              <a:rPr lang="en-US" sz="2800" dirty="0"/>
              <a:t>Wherever the word </a:t>
            </a:r>
            <a:r>
              <a:rPr lang="en-US" sz="2800" i="1" dirty="0"/>
              <a:t>“generation” </a:t>
            </a:r>
            <a:r>
              <a:rPr lang="en-US" sz="2800" dirty="0"/>
              <a:t>is used in Matthew, it means a contemporary race, people living at the same time, the generation then living.</a:t>
            </a:r>
          </a:p>
          <a:p>
            <a:pPr lvl="1"/>
            <a:r>
              <a:rPr lang="en-US" sz="2400" dirty="0"/>
              <a:t>It is from the Greek, </a:t>
            </a:r>
            <a:r>
              <a:rPr lang="en-US" sz="2400" i="1" dirty="0" err="1"/>
              <a:t>genea</a:t>
            </a:r>
            <a:r>
              <a:rPr lang="en-US" sz="2400" i="1" dirty="0"/>
              <a:t>, </a:t>
            </a:r>
            <a:r>
              <a:rPr lang="en-US" sz="2400" dirty="0"/>
              <a:t>and “refers to specific time periods or ages (i.e. the time ordinarily occupied by each successive generation.” (Thayer)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4207" y="484501"/>
            <a:ext cx="8319155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Tuesday – A Day Of Controversy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0968" y="1427378"/>
            <a:ext cx="8882064" cy="5324535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200" i="1" dirty="0"/>
              <a:t>“</a:t>
            </a:r>
            <a:r>
              <a:rPr lang="en-US" sz="3200" b="1" i="1" dirty="0"/>
              <a:t>This Generation</a:t>
            </a:r>
            <a:r>
              <a:rPr lang="en-US" sz="3200" i="1" dirty="0"/>
              <a:t>”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Matthew 1:17 – Here the sense of the word is that of the average life-time of man. 30-100 years.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Matthew 11:16-19 – Jesus speaking of those living in his day who criticized John for his fasting and Jesus for his eating and drinking.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Matthew 12:38-45 – </a:t>
            </a:r>
            <a:r>
              <a:rPr lang="en-US" sz="2400" i="1" dirty="0"/>
              <a:t>“Generation” </a:t>
            </a:r>
            <a:r>
              <a:rPr lang="en-US" sz="2400" dirty="0"/>
              <a:t>used four times. Jesus spoke of that present generation.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Matthew 16:4 – Similar to earlier verses of Matthew 12. </a:t>
            </a:r>
            <a:r>
              <a:rPr lang="en-US" sz="2000" dirty="0"/>
              <a:t>See also Matthew 17:14-18, especially verse 17.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Matthew 23:36 – is practically identical to</a:t>
            </a:r>
            <a:br>
              <a:rPr lang="en-US" sz="2400" dirty="0"/>
            </a:br>
            <a:r>
              <a:rPr lang="en-US" sz="2400" dirty="0"/>
              <a:t>Matthew 24:34, and as it stands in its context, no other generation could be meant, but the one living at the time of Christ.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8918" y="484501"/>
            <a:ext cx="8319155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Tuesday – A Day Of Controversy</a:t>
            </a:r>
          </a:p>
        </p:txBody>
      </p:sp>
    </p:spTree>
    <p:extLst>
      <p:ext uri="{BB962C8B-B14F-4D97-AF65-F5344CB8AC3E}">
        <p14:creationId xmlns:p14="http://schemas.microsoft.com/office/powerpoint/2010/main" val="2949779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295400"/>
            <a:ext cx="8784432" cy="5447645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800" b="1" dirty="0"/>
              <a:t>Jesus Taught The People.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Chief Priest and Elders asked </a:t>
            </a:r>
            <a:r>
              <a:rPr lang="en-US" sz="2000" i="1" dirty="0"/>
              <a:t>“by what authority …”</a:t>
            </a:r>
            <a:br>
              <a:rPr lang="en-US" sz="2000" i="1" dirty="0"/>
            </a:br>
            <a:r>
              <a:rPr lang="en-US" sz="2000" dirty="0"/>
              <a:t>Matthew 21:23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The Sadducees asked a question regarding the resurrection. Matthew 22:23ff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The Pharisees and Herodians asked a question about tribute to Caesar. Matthew 23:15ff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A Lawyer (scribe) asked a question about the great commandment. Matthew 22:34ff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Jesus asked the Pharisees a question regarding the son of David. Matthew 22:44ff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Jesus pronounced 7 woes against the scribes and Pharisees. Matthew 23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Jesus observed a widow casting two mites into the temple treasury. Mark 12:41ff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Jesus discussed with His disciples the destruction of Jerusalem and His second coming. Matthew 24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484501"/>
            <a:ext cx="8382000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Tuesday – A Day Of Controversy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7392" y="1295400"/>
            <a:ext cx="8748074" cy="2831544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dirty="0"/>
              <a:t>Chief Priests and Elders asked</a:t>
            </a:r>
            <a:r>
              <a:rPr lang="en-US" sz="2800" dirty="0"/>
              <a:t> </a:t>
            </a:r>
            <a:r>
              <a:rPr lang="en-US" sz="2800" i="1" dirty="0"/>
              <a:t>“</a:t>
            </a:r>
            <a:r>
              <a:rPr lang="en-US" sz="2800" b="1" i="1" dirty="0"/>
              <a:t>by what authority</a:t>
            </a:r>
            <a:r>
              <a:rPr lang="en-US" sz="2800" i="1" dirty="0"/>
              <a:t> …”</a:t>
            </a:r>
            <a:r>
              <a:rPr lang="en-US" sz="2800" dirty="0"/>
              <a:t> </a:t>
            </a:r>
            <a:r>
              <a:rPr lang="en-US" sz="2800" b="1" dirty="0"/>
              <a:t>Mark 11:27-33; Matthew 21:23-27</a:t>
            </a:r>
          </a:p>
          <a:p>
            <a:r>
              <a:rPr lang="en-US" sz="2800" dirty="0"/>
              <a:t>Who was John? John 1</a:t>
            </a:r>
          </a:p>
          <a:p>
            <a:r>
              <a:rPr lang="en-US" sz="2800" dirty="0"/>
              <a:t>John’s testimony. John 1:29ff; John 5:33</a:t>
            </a:r>
          </a:p>
          <a:p>
            <a:r>
              <a:rPr lang="en-US" sz="2800" dirty="0"/>
              <a:t>Response of chief priests and elders. </a:t>
            </a:r>
            <a:br>
              <a:rPr lang="en-US" sz="2800" dirty="0"/>
            </a:br>
            <a:r>
              <a:rPr lang="en-US" sz="2800" dirty="0"/>
              <a:t>Matthew 21:25ff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9854" y="484501"/>
            <a:ext cx="8382000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Tuesday – A Day Of Controversy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0968" y="1481328"/>
            <a:ext cx="8882064" cy="5262979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 marL="365760" lvl="1" indent="-256032">
              <a:spcBef>
                <a:spcPts val="0"/>
              </a:spcBef>
              <a:buSzPct val="68000"/>
              <a:buNone/>
            </a:pPr>
            <a:r>
              <a:rPr lang="en-US" sz="2400" b="1" dirty="0"/>
              <a:t>The Pharisees and Herodians asked a question about tribute to Caesar.</a:t>
            </a:r>
          </a:p>
          <a:p>
            <a:pPr marL="365760" lvl="1" indent="-256032">
              <a:spcBef>
                <a:spcPts val="0"/>
              </a:spcBef>
              <a:buSzPct val="68000"/>
              <a:buNone/>
            </a:pPr>
            <a:endParaRPr lang="en-US" sz="2400" b="1" dirty="0"/>
          </a:p>
          <a:p>
            <a:pPr>
              <a:spcBef>
                <a:spcPts val="0"/>
              </a:spcBef>
            </a:pPr>
            <a:r>
              <a:rPr lang="en-US" sz="2400" b="1" u="sng" dirty="0"/>
              <a:t>Pharisees</a:t>
            </a:r>
            <a:r>
              <a:rPr lang="en-US" sz="2400" dirty="0"/>
              <a:t> - the most popular and the strictest religious sect of the Jews. cf. Matthew 15:1ff</a:t>
            </a:r>
          </a:p>
          <a:p>
            <a:pPr>
              <a:spcBef>
                <a:spcPts val="0"/>
              </a:spcBef>
            </a:pPr>
            <a:r>
              <a:rPr lang="en-US" sz="2400" b="1" u="sng" dirty="0"/>
              <a:t>Herodians</a:t>
            </a:r>
            <a:r>
              <a:rPr lang="en-US" sz="2400" b="1" dirty="0"/>
              <a:t> </a:t>
            </a:r>
            <a:r>
              <a:rPr lang="en-US" sz="2400" dirty="0"/>
              <a:t>– not a religious sect, but a political party, associated with the Pharisees in opposition to Jesus, and assumed to be supporters of Herod the Great’s dynasty. Note: The Herodians joined with the Pharisees.</a:t>
            </a:r>
          </a:p>
          <a:p>
            <a:pPr>
              <a:spcBef>
                <a:spcPts val="0"/>
              </a:spcBef>
            </a:pPr>
            <a:endParaRPr lang="en-US" sz="2400" dirty="0"/>
          </a:p>
          <a:p>
            <a:pPr lvl="1">
              <a:spcBef>
                <a:spcPts val="0"/>
              </a:spcBef>
            </a:pPr>
            <a:r>
              <a:rPr lang="en-US" sz="2400" dirty="0"/>
              <a:t>These hated Jesus. Mark 3:6, </a:t>
            </a:r>
            <a:r>
              <a:rPr lang="en-US" sz="2400" i="1" dirty="0"/>
              <a:t>“And the Pharisees went out, and straightway </a:t>
            </a:r>
            <a:r>
              <a:rPr lang="en-US" sz="2400" i="1" u="sng" dirty="0"/>
              <a:t>with the Herodians</a:t>
            </a:r>
            <a:r>
              <a:rPr lang="en-US" sz="2400" i="1" dirty="0"/>
              <a:t> took counsel against him, how they might destroy him.”</a:t>
            </a:r>
            <a:br>
              <a:rPr lang="en-US" sz="2400" i="1" dirty="0"/>
            </a:br>
            <a:r>
              <a:rPr lang="en-US" sz="2400" dirty="0"/>
              <a:t>cf. John 11:53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9854" y="484501"/>
            <a:ext cx="8382000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Tuesday – A Day Of Controversy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0968" y="1460242"/>
            <a:ext cx="8882064" cy="5016758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 marL="365760" lvl="1" indent="-256032">
              <a:spcBef>
                <a:spcPts val="0"/>
              </a:spcBef>
              <a:buSzPct val="68000"/>
              <a:buNone/>
            </a:pPr>
            <a:r>
              <a:rPr lang="en-US" sz="3200" b="1" dirty="0"/>
              <a:t>The Pharisees and Herodians asked, </a:t>
            </a:r>
            <a:r>
              <a:rPr lang="en-US" sz="3200" i="1" dirty="0"/>
              <a:t>“</a:t>
            </a:r>
            <a:r>
              <a:rPr lang="en-US" sz="3200" b="1" i="1" dirty="0"/>
              <a:t>Is it lawful to give tribute unto Caesar, or not?</a:t>
            </a:r>
            <a:r>
              <a:rPr lang="en-US" sz="3200" i="1" dirty="0"/>
              <a:t>”</a:t>
            </a:r>
            <a:r>
              <a:rPr lang="en-US" sz="3200" dirty="0"/>
              <a:t> </a:t>
            </a:r>
            <a:r>
              <a:rPr lang="en-US" sz="3200" b="1" dirty="0"/>
              <a:t>Matthew 22:17; Mark 12:14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/>
              <a:t>Jesus saw </a:t>
            </a:r>
            <a:r>
              <a:rPr lang="en-US" sz="2400" b="1" dirty="0"/>
              <a:t>their wickedness </a:t>
            </a:r>
            <a:r>
              <a:rPr lang="en-US" sz="2400" dirty="0"/>
              <a:t>characterized by </a:t>
            </a:r>
            <a:r>
              <a:rPr lang="en-US" sz="2400" i="1" dirty="0"/>
              <a:t>“hypocrisy” </a:t>
            </a:r>
            <a:r>
              <a:rPr lang="en-US" sz="2400" dirty="0"/>
              <a:t>(Mark 12:14-15) and </a:t>
            </a:r>
            <a:r>
              <a:rPr lang="en-US" sz="2400" i="1" dirty="0"/>
              <a:t>“craftiness”</a:t>
            </a:r>
            <a:r>
              <a:rPr lang="en-US" sz="2400" dirty="0"/>
              <a:t> (Luke 20:23).</a:t>
            </a:r>
            <a:endParaRPr lang="en-US" sz="4800" b="1" i="1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400" i="1" dirty="0"/>
              <a:t>“</a:t>
            </a:r>
            <a:r>
              <a:rPr lang="en-US" sz="2400" b="1" i="1" dirty="0"/>
              <a:t>Render unto Caesar the things that are Caesar’s</a:t>
            </a:r>
            <a:r>
              <a:rPr lang="en-US" sz="2400" i="1" dirty="0"/>
              <a:t> …” </a:t>
            </a:r>
            <a:r>
              <a:rPr lang="en-US" sz="2400" b="1" dirty="0"/>
              <a:t>Matthew 22:21; Mark 12:17</a:t>
            </a:r>
          </a:p>
          <a:p>
            <a:pPr marL="603504" lvl="2" indent="-256032">
              <a:spcBef>
                <a:spcPts val="0"/>
              </a:spcBef>
              <a:buSzPct val="68000"/>
              <a:buFont typeface="Wingdings 3"/>
              <a:buChar char=""/>
            </a:pPr>
            <a:r>
              <a:rPr lang="en-US" sz="2400" dirty="0"/>
              <a:t>Civil authority. Romans 13:1-7; 1 Peter 2:13-17;</a:t>
            </a:r>
            <a:br>
              <a:rPr lang="en-US" sz="2400" dirty="0"/>
            </a:br>
            <a:r>
              <a:rPr lang="en-US" sz="2400" dirty="0"/>
              <a:t>Acts 5:39</a:t>
            </a:r>
          </a:p>
          <a:p>
            <a:pPr marL="566928" lvl="1" indent="-457200">
              <a:spcBef>
                <a:spcPts val="0"/>
              </a:spcBef>
              <a:buSzPct val="68000"/>
              <a:buFont typeface="Wingdings" panose="05000000000000000000" pitchFamily="2" charset="2"/>
              <a:buChar char="Ø"/>
            </a:pPr>
            <a:r>
              <a:rPr lang="en-US" sz="2800" i="1" dirty="0"/>
              <a:t>“</a:t>
            </a:r>
            <a:r>
              <a:rPr lang="en-US" sz="2800" b="1" i="1" dirty="0"/>
              <a:t>Render … unto God the things that are God’s</a:t>
            </a:r>
            <a:r>
              <a:rPr lang="en-US" sz="2800" i="1" dirty="0"/>
              <a:t>.”</a:t>
            </a:r>
            <a:r>
              <a:rPr lang="en-US" sz="2800" dirty="0"/>
              <a:t> </a:t>
            </a:r>
            <a:r>
              <a:rPr lang="en-US" sz="2800" b="1" dirty="0"/>
              <a:t>Matthew 22:21; Mark 12:17</a:t>
            </a:r>
          </a:p>
          <a:p>
            <a:pPr marL="603504" lvl="2" indent="-256032">
              <a:spcBef>
                <a:spcPts val="0"/>
              </a:spcBef>
              <a:buSzPct val="68000"/>
              <a:buFont typeface="Wingdings 3"/>
              <a:buChar char=""/>
            </a:pPr>
            <a:r>
              <a:rPr lang="en-US" sz="2400" dirty="0"/>
              <a:t>Our service. Romans 12:1; 1 Corinthians 6:19-20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0427" y="385282"/>
            <a:ext cx="8382000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Tuesday – A Day Of Controversy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4119" y="1371600"/>
            <a:ext cx="8915400" cy="5262979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>
            <a:spAutoFit/>
          </a:bodyPr>
          <a:lstStyle/>
          <a:p>
            <a:pPr marL="365760" lvl="1" indent="-256032">
              <a:spcBef>
                <a:spcPts val="0"/>
              </a:spcBef>
              <a:buSzPct val="68000"/>
              <a:buNone/>
            </a:pPr>
            <a:r>
              <a:rPr lang="en-US" sz="2800" b="1" dirty="0"/>
              <a:t>The Sadducees Asked</a:t>
            </a:r>
            <a:r>
              <a:rPr lang="en-US" sz="2800" dirty="0"/>
              <a:t>, </a:t>
            </a:r>
            <a:r>
              <a:rPr lang="en-US" sz="2800" i="1" dirty="0"/>
              <a:t>“</a:t>
            </a:r>
            <a:r>
              <a:rPr lang="en-US" sz="2800" b="1" i="1" dirty="0"/>
              <a:t>In the resurrection therefore whose wife shall she be ?</a:t>
            </a:r>
            <a:r>
              <a:rPr lang="en-US" sz="2800" i="1" dirty="0"/>
              <a:t>”</a:t>
            </a:r>
            <a:r>
              <a:rPr lang="en-US" sz="2800" b="1" dirty="0"/>
              <a:t> </a:t>
            </a:r>
            <a:br>
              <a:rPr lang="en-US" sz="2800" b="1" dirty="0"/>
            </a:br>
            <a:r>
              <a:rPr lang="en-US" sz="2800" b="1" dirty="0"/>
              <a:t>Matthew 22:23-33; Mark 12:18-27;</a:t>
            </a:r>
            <a:br>
              <a:rPr lang="en-US" sz="2800" b="1" dirty="0"/>
            </a:br>
            <a:r>
              <a:rPr lang="en-US" sz="2800" b="1" dirty="0"/>
              <a:t>Luke 20:27-40</a:t>
            </a:r>
          </a:p>
          <a:p>
            <a:pPr marL="365760" lvl="1" indent="-256032">
              <a:spcBef>
                <a:spcPts val="0"/>
              </a:spcBef>
              <a:buSzPct val="68000"/>
              <a:buNone/>
            </a:pPr>
            <a:endParaRPr lang="en-US" sz="2000" b="1" u="sng" dirty="0"/>
          </a:p>
          <a:p>
            <a:pPr marL="365760" lvl="1" indent="-256032">
              <a:spcBef>
                <a:spcPts val="0"/>
              </a:spcBef>
              <a:buSzPct val="68000"/>
              <a:buNone/>
            </a:pPr>
            <a:r>
              <a:rPr lang="en-US" sz="2800" b="1" u="sng" dirty="0"/>
              <a:t>The Sadducees</a:t>
            </a:r>
            <a:r>
              <a:rPr lang="en-US" sz="2800" b="1" dirty="0"/>
              <a:t> </a:t>
            </a:r>
            <a:r>
              <a:rPr lang="en-US" sz="2800" dirty="0"/>
              <a:t>– by New Testament times they were a political / religious sect willing to compromise with Roman authorities.</a:t>
            </a:r>
          </a:p>
          <a:p>
            <a:pPr marL="109728">
              <a:spcBef>
                <a:spcPts val="0"/>
              </a:spcBef>
            </a:pPr>
            <a:r>
              <a:rPr lang="en-US" sz="2400" dirty="0"/>
              <a:t>Denied the resurrection. Matthew 22:23</a:t>
            </a:r>
          </a:p>
          <a:p>
            <a:pPr marL="109728">
              <a:spcBef>
                <a:spcPts val="0"/>
              </a:spcBef>
            </a:pPr>
            <a:r>
              <a:rPr lang="en-US" sz="2400" dirty="0"/>
              <a:t>Denied belief in angels. Acts 23:6-8</a:t>
            </a:r>
          </a:p>
          <a:p>
            <a:pPr marL="258763" indent="-258763">
              <a:spcBef>
                <a:spcPts val="0"/>
              </a:spcBef>
            </a:pPr>
            <a:r>
              <a:rPr lang="en-US" sz="2400" dirty="0"/>
              <a:t>Placed emphasis on the ceremonial law, sacrifices, and the first five books of the Law, but rejected the oral traditions of the Pharisees.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9643" y="484501"/>
            <a:ext cx="8382000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Tuesday – A Day Of Controversy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2611" y="1481328"/>
            <a:ext cx="8839200" cy="3642023"/>
          </a:xfrm>
        </p:spPr>
        <p:txBody>
          <a:bodyPr>
            <a:spAutoFit/>
          </a:bodyPr>
          <a:lstStyle/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en-US" sz="2800" b="1" dirty="0"/>
              <a:t>The Sadducees asked, </a:t>
            </a:r>
            <a:r>
              <a:rPr lang="en-US" sz="2800" i="1" dirty="0"/>
              <a:t>“</a:t>
            </a:r>
            <a:r>
              <a:rPr lang="en-US" sz="2800" b="1" i="1" dirty="0"/>
              <a:t>In the resurrection therefore whose wife shall she be ?</a:t>
            </a:r>
            <a:r>
              <a:rPr lang="en-US" sz="2800" i="1" dirty="0"/>
              <a:t>”</a:t>
            </a:r>
            <a:r>
              <a:rPr lang="en-US" sz="2800" b="1" dirty="0"/>
              <a:t> </a:t>
            </a:r>
            <a:br>
              <a:rPr lang="en-US" sz="2800" b="1" dirty="0"/>
            </a:br>
            <a:r>
              <a:rPr lang="en-US" sz="2800" b="1" dirty="0"/>
              <a:t>Matthew 22:23-33; Mark 12:18-27; </a:t>
            </a:r>
            <a:br>
              <a:rPr lang="en-US" sz="2800" b="1" dirty="0"/>
            </a:br>
            <a:r>
              <a:rPr lang="en-US" sz="2800" b="1" dirty="0"/>
              <a:t>Luke 20:27-40</a:t>
            </a:r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endParaRPr lang="en-US" sz="2800" b="1" dirty="0"/>
          </a:p>
          <a:p>
            <a:pPr marL="365760" lvl="1" indent="-256032">
              <a:spcBef>
                <a:spcPts val="400"/>
              </a:spcBef>
              <a:buSzPct val="68000"/>
            </a:pPr>
            <a:r>
              <a:rPr lang="en-US" sz="2800" b="1" dirty="0"/>
              <a:t>The law of Moses designed to preserve the inheritance of the family. Deuteronomy 25:5-6; Numbers 27:8-11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484501"/>
            <a:ext cx="8382000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Tuesday – A Day Of Controversy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6881" y="1481328"/>
            <a:ext cx="8686800" cy="4226798"/>
          </a:xfrm>
        </p:spPr>
        <p:txBody>
          <a:bodyPr>
            <a:spAutoFit/>
          </a:bodyPr>
          <a:lstStyle/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en-US" sz="2800" b="1" dirty="0"/>
              <a:t>The Sadducees Asked, </a:t>
            </a:r>
            <a:r>
              <a:rPr lang="en-US" sz="2800" i="1" dirty="0"/>
              <a:t>“</a:t>
            </a:r>
            <a:r>
              <a:rPr lang="en-US" sz="2800" b="1" i="1" dirty="0"/>
              <a:t>In the resurrection therefore whose wife shall she be ?</a:t>
            </a:r>
            <a:r>
              <a:rPr lang="en-US" sz="2800" i="1" dirty="0"/>
              <a:t>”</a:t>
            </a:r>
            <a:r>
              <a:rPr lang="en-US" sz="2800" b="1" dirty="0"/>
              <a:t> </a:t>
            </a:r>
            <a:br>
              <a:rPr lang="en-US" sz="2800" b="1" dirty="0"/>
            </a:br>
            <a:r>
              <a:rPr lang="en-US" sz="2800" b="1" dirty="0"/>
              <a:t>Matthew 22:23-33; Mark 12:18-27; </a:t>
            </a:r>
            <a:br>
              <a:rPr lang="en-US" sz="2800" b="1" dirty="0"/>
            </a:br>
            <a:r>
              <a:rPr lang="en-US" sz="2800" b="1" dirty="0"/>
              <a:t>Luke 20:27-40</a:t>
            </a:r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endParaRPr lang="en-US" sz="2800" b="1" dirty="0"/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en-US" sz="2800" b="1" dirty="0"/>
              <a:t>Jesus answers:</a:t>
            </a:r>
          </a:p>
          <a:p>
            <a:pPr marL="624078" lvl="1" indent="-514350">
              <a:spcBef>
                <a:spcPts val="400"/>
              </a:spcBef>
              <a:buSzPct val="68000"/>
              <a:buFont typeface="+mj-lt"/>
              <a:buAutoNum type="arabicPeriod"/>
            </a:pPr>
            <a:r>
              <a:rPr lang="en-US" sz="2800" dirty="0"/>
              <a:t>Their question … Matthew 22:29-30</a:t>
            </a:r>
          </a:p>
          <a:p>
            <a:pPr marL="624078" lvl="1" indent="-514350">
              <a:spcBef>
                <a:spcPts val="400"/>
              </a:spcBef>
              <a:buSzPct val="68000"/>
              <a:buFont typeface="+mj-lt"/>
              <a:buAutoNum type="arabicPeriod"/>
            </a:pPr>
            <a:r>
              <a:rPr lang="en-US" sz="2800" dirty="0"/>
              <a:t>Their position … Matthew 22:31-32</a:t>
            </a:r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en-US" sz="2800" dirty="0"/>
              <a:t>	Note: Mark12:26; Luke 20:37; cf. Exodus 3:6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9854" y="484501"/>
            <a:ext cx="8382000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Tuesday – A Day Of Controversy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1436291"/>
          </a:xfrm>
        </p:spPr>
        <p:txBody>
          <a:bodyPr>
            <a:spAutoFit/>
          </a:bodyPr>
          <a:lstStyle/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en-US" sz="2800" b="1" dirty="0"/>
              <a:t>Reaction to Jesus’ teaching.</a:t>
            </a:r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en-US" sz="2800" b="1" dirty="0"/>
              <a:t>Matthew 22:22</a:t>
            </a:r>
            <a:r>
              <a:rPr lang="en-US" sz="2800" dirty="0"/>
              <a:t>, </a:t>
            </a:r>
            <a:r>
              <a:rPr lang="en-US" sz="2800" i="1" dirty="0"/>
              <a:t>“</a:t>
            </a:r>
            <a:r>
              <a:rPr lang="en-US" sz="2800" b="1" i="1" dirty="0"/>
              <a:t>And </a:t>
            </a:r>
            <a:r>
              <a:rPr lang="en-US" sz="2800" b="1" i="1" u="sng" dirty="0"/>
              <a:t>when they heard it</a:t>
            </a:r>
            <a:r>
              <a:rPr lang="en-US" sz="2800" b="1" i="1" dirty="0"/>
              <a:t>, they marvelled, and left him, and went away</a:t>
            </a:r>
            <a:r>
              <a:rPr lang="en-US" sz="2800" i="1" dirty="0"/>
              <a:t>.”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1935" y="484501"/>
            <a:ext cx="8458200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Tuesday – A Day Of Controversy</a:t>
            </a:r>
          </a:p>
        </p:txBody>
      </p:sp>
      <p:sp>
        <p:nvSpPr>
          <p:cNvPr id="5" name="Rounded Rectangular Callout 4"/>
          <p:cNvSpPr/>
          <p:nvPr/>
        </p:nvSpPr>
        <p:spPr>
          <a:xfrm>
            <a:off x="351935" y="4698101"/>
            <a:ext cx="8610600" cy="1838801"/>
          </a:xfrm>
          <a:prstGeom prst="wedgeRoundRectCallout">
            <a:avLst>
              <a:gd name="adj1" fmla="val -37066"/>
              <a:gd name="adj2" fmla="val -8541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Sans Unicode"/>
                <a:ea typeface="+mn-ea"/>
                <a:cs typeface="+mn-cs"/>
              </a:rPr>
              <a:t> 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Sans Unicode"/>
                <a:ea typeface="+mn-ea"/>
                <a:cs typeface="+mn-cs"/>
              </a:rPr>
              <a:t>exepleéssonto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Sans Unicode"/>
                <a:ea typeface="+mn-ea"/>
                <a:cs typeface="+mn-cs"/>
              </a:rPr>
              <a:t> – “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Sans Unicode"/>
                <a:ea typeface="+mn-ea"/>
                <a:cs typeface="+mn-cs"/>
              </a:rPr>
              <a:t>to strike out, expel by a blow, drive out or away; to cast off by a blow, to drive out; commonly, to strike one out of self-possession,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Sans Unicode"/>
                <a:ea typeface="+mn-ea"/>
                <a:cs typeface="+mn-cs"/>
              </a:rPr>
              <a:t>to strike with panic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Sans Unicode"/>
                <a:ea typeface="+mn-ea"/>
                <a:cs typeface="+mn-cs"/>
              </a:rPr>
              <a:t>, shock, astonish; passive to be struck with astonishment, astonished, amazed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Sans Unicode"/>
                <a:ea typeface="+mn-ea"/>
                <a:cs typeface="+mn-cs"/>
              </a:rPr>
              <a:t>”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Sans Unicode"/>
                <a:ea typeface="+mn-ea"/>
                <a:cs typeface="+mn-cs"/>
              </a:rPr>
            </a:b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Sans Unicode"/>
                <a:ea typeface="+mn-ea"/>
                <a:cs typeface="+mn-cs"/>
              </a:rPr>
              <a:t>(T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Sans Unicode"/>
                <a:ea typeface="+mn-ea"/>
                <a:cs typeface="+mn-cs"/>
              </a:rPr>
              <a:t>hayer's Greek Lexicon)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6" name="Rounded Rectangular Callout 4">
            <a:extLst>
              <a:ext uri="{FF2B5EF4-FFF2-40B4-BE49-F238E27FC236}">
                <a16:creationId xmlns:a16="http://schemas.microsoft.com/office/drawing/2014/main" id="{4D90A481-13F2-91C5-E390-E6598A6B38DF}"/>
              </a:ext>
            </a:extLst>
          </p:cNvPr>
          <p:cNvSpPr/>
          <p:nvPr/>
        </p:nvSpPr>
        <p:spPr>
          <a:xfrm>
            <a:off x="304800" y="3200400"/>
            <a:ext cx="8610600" cy="783193"/>
          </a:xfrm>
          <a:prstGeom prst="wedgeRoundRectCallout">
            <a:avLst>
              <a:gd name="adj1" fmla="val -28211"/>
              <a:gd name="adj2" fmla="val -10385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Sans Unicode"/>
                <a:ea typeface="+mn-ea"/>
                <a:cs typeface="+mn-cs"/>
              </a:rPr>
              <a:t>thaumázœ</a:t>
            </a:r>
            <a:r>
              <a:rPr kumimoji="0" lang="en-US" sz="2000" b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Sans Unicode"/>
                <a:ea typeface="+mn-ea"/>
                <a:cs typeface="+mn-cs"/>
              </a:rPr>
              <a:t> – to wonder, marvel, be struck with admiration or </a:t>
            </a:r>
            <a:r>
              <a:rPr kumimoji="0" lang="en-US" sz="2000" b="1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Sans Unicode"/>
                <a:ea typeface="+mn-ea"/>
                <a:cs typeface="+mn-cs"/>
              </a:rPr>
              <a:t>astonishment</a:t>
            </a:r>
            <a:r>
              <a:rPr kumimoji="0" lang="en-US" sz="2000" b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Sans Unicode"/>
                <a:ea typeface="+mn-ea"/>
                <a:cs typeface="+mn-cs"/>
              </a:rPr>
              <a:t> </a:t>
            </a:r>
            <a:r>
              <a:rPr kumimoji="0" lang="en-US" sz="1600" b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Sans Unicode"/>
                <a:ea typeface="+mn-ea"/>
                <a:cs typeface="+mn-cs"/>
              </a:rPr>
              <a:t>(The Complete Word Study Dictionary:)</a:t>
            </a:r>
            <a:endParaRPr kumimoji="0" lang="en-US" sz="2000" b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6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</TotalTime>
  <Words>1655</Words>
  <Application>Microsoft Office PowerPoint</Application>
  <PresentationFormat>On-screen Show (4:3)</PresentationFormat>
  <Paragraphs>140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Lucida Sans Unicode</vt:lpstr>
      <vt:lpstr>Verdana</vt:lpstr>
      <vt:lpstr>Wingdings</vt:lpstr>
      <vt:lpstr>Wingdings 2</vt:lpstr>
      <vt:lpstr>Wingdings 3</vt:lpstr>
      <vt:lpstr>Theme16</vt:lpstr>
      <vt:lpstr>The Last Week  Of Jesus’ Life (Tuesday)</vt:lpstr>
      <vt:lpstr>Tuesday – A Day Of Controversy</vt:lpstr>
      <vt:lpstr>Tuesday – A Day Of Controversy</vt:lpstr>
      <vt:lpstr>Tuesday – A Day Of Controversy</vt:lpstr>
      <vt:lpstr>Tuesday – A Day Of Controversy</vt:lpstr>
      <vt:lpstr>Tuesday – A Day Of Controversy</vt:lpstr>
      <vt:lpstr>Tuesday – A Day Of Controversy</vt:lpstr>
      <vt:lpstr>Tuesday – A Day Of Controversy</vt:lpstr>
      <vt:lpstr>Tuesday – A Day Of Controversy</vt:lpstr>
      <vt:lpstr>PowerPoint Presentation</vt:lpstr>
      <vt:lpstr>PowerPoint Presentation</vt:lpstr>
      <vt:lpstr>Tuesday – A Day Of Controversy</vt:lpstr>
      <vt:lpstr>Tuesday – A Day Of Controversy</vt:lpstr>
      <vt:lpstr>Tuesday – A Day Of Controversy</vt:lpstr>
      <vt:lpstr>Tuesday – A Day Of Controversy</vt:lpstr>
      <vt:lpstr>Tuesday – A Day Of Controversy</vt:lpstr>
      <vt:lpstr>Tuesday – A Day Of Controversy</vt:lpstr>
      <vt:lpstr>Tuesday – A Day Of Controversy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Last Week  Of Jesus’ Life (Tuesday)</dc:title>
  <dc:creator>mgalloway2715@gmail.com</dc:creator>
  <cp:lastModifiedBy>Richard Lidh</cp:lastModifiedBy>
  <cp:revision>14</cp:revision>
  <cp:lastPrinted>2022-06-24T02:23:25Z</cp:lastPrinted>
  <dcterms:created xsi:type="dcterms:W3CDTF">2022-06-22T20:46:32Z</dcterms:created>
  <dcterms:modified xsi:type="dcterms:W3CDTF">2022-06-24T02:23:45Z</dcterms:modified>
</cp:coreProperties>
</file>